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74" r:id="rId11"/>
    <p:sldId id="283" r:id="rId12"/>
    <p:sldId id="284" r:id="rId13"/>
    <p:sldId id="285" r:id="rId14"/>
    <p:sldId id="286" r:id="rId15"/>
    <p:sldId id="287" r:id="rId16"/>
    <p:sldId id="265" r:id="rId17"/>
    <p:sldId id="288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6600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F388-BFF5-4C7B-ACF1-B3D7FF6B019B}" type="datetimeFigureOut">
              <a:rPr lang="es-MX" smtClean="0"/>
              <a:pPr/>
              <a:t>03/06/2010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AFAE-3042-4D0E-BD5C-9D36BDD347B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advClick="0" advTm="12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F388-BFF5-4C7B-ACF1-B3D7FF6B019B}" type="datetimeFigureOut">
              <a:rPr lang="es-MX" smtClean="0"/>
              <a:pPr/>
              <a:t>03/06/2010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AFAE-3042-4D0E-BD5C-9D36BDD347B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advClick="0" advTm="12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F388-BFF5-4C7B-ACF1-B3D7FF6B019B}" type="datetimeFigureOut">
              <a:rPr lang="es-MX" smtClean="0"/>
              <a:pPr/>
              <a:t>03/06/2010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AFAE-3042-4D0E-BD5C-9D36BDD347B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advClick="0" advTm="12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F388-BFF5-4C7B-ACF1-B3D7FF6B019B}" type="datetimeFigureOut">
              <a:rPr lang="es-MX" smtClean="0"/>
              <a:pPr/>
              <a:t>03/06/2010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AFAE-3042-4D0E-BD5C-9D36BDD347B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advClick="0" advTm="12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F388-BFF5-4C7B-ACF1-B3D7FF6B019B}" type="datetimeFigureOut">
              <a:rPr lang="es-MX" smtClean="0"/>
              <a:pPr/>
              <a:t>03/06/2010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AFAE-3042-4D0E-BD5C-9D36BDD347B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advClick="0" advTm="12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F388-BFF5-4C7B-ACF1-B3D7FF6B019B}" type="datetimeFigureOut">
              <a:rPr lang="es-MX" smtClean="0"/>
              <a:pPr/>
              <a:t>03/06/2010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AFAE-3042-4D0E-BD5C-9D36BDD347B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advClick="0" advTm="12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F388-BFF5-4C7B-ACF1-B3D7FF6B019B}" type="datetimeFigureOut">
              <a:rPr lang="es-MX" smtClean="0"/>
              <a:pPr/>
              <a:t>03/06/2010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AFAE-3042-4D0E-BD5C-9D36BDD347B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advClick="0" advTm="12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F388-BFF5-4C7B-ACF1-B3D7FF6B019B}" type="datetimeFigureOut">
              <a:rPr lang="es-MX" smtClean="0"/>
              <a:pPr/>
              <a:t>03/06/2010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AFAE-3042-4D0E-BD5C-9D36BDD347B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advClick="0" advTm="12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F388-BFF5-4C7B-ACF1-B3D7FF6B019B}" type="datetimeFigureOut">
              <a:rPr lang="es-MX" smtClean="0"/>
              <a:pPr/>
              <a:t>03/06/2010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AFAE-3042-4D0E-BD5C-9D36BDD347B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advClick="0" advTm="12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F388-BFF5-4C7B-ACF1-B3D7FF6B019B}" type="datetimeFigureOut">
              <a:rPr lang="es-MX" smtClean="0"/>
              <a:pPr/>
              <a:t>03/06/2010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AFAE-3042-4D0E-BD5C-9D36BDD347B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advClick="0" advTm="12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F388-BFF5-4C7B-ACF1-B3D7FF6B019B}" type="datetimeFigureOut">
              <a:rPr lang="es-MX" smtClean="0"/>
              <a:pPr/>
              <a:t>03/06/2010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AFAE-3042-4D0E-BD5C-9D36BDD347B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advClick="0" advTm="12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75000"/>
                <a:lumOff val="2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6F388-BFF5-4C7B-ACF1-B3D7FF6B019B}" type="datetimeFigureOut">
              <a:rPr lang="es-MX" smtClean="0"/>
              <a:pPr/>
              <a:t>03/06/2010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BAFAE-3042-4D0E-BD5C-9D36BDD347B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2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Direcion%20Gral%20Inovac\Desktop\VIDEOS%20MOTIVACIONALES\MOTIVACION%20PELICULA%20GLADIADOR%20(Por%20APOLO%20FLORES)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gif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0" y="928670"/>
            <a:ext cx="89297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¿Quién lo mató?</a:t>
            </a:r>
            <a:endParaRPr lang="es-MX" sz="120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lum bright="-20000" contrast="-10000"/>
          </a:blip>
          <a:srcRect/>
          <a:stretch>
            <a:fillRect/>
          </a:stretch>
        </p:blipFill>
        <p:spPr bwMode="auto">
          <a:xfrm rot="13245448" flipV="1">
            <a:off x="6202536" y="3641237"/>
            <a:ext cx="2384352" cy="172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7" name="Picture 9" descr="http://ts3.mm.bing.net/images/thumbnail.aspx?q=1672141016454&amp;id=1bd9129e4e4519305ef3fddfe25efa0f&amp;url=http%3a%2f%2fwww2.uca.es%2fserv%2fasuntos_econo%2fcatalogo_servicio%2farchivo_central_archivos%2fimage004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72263" y="1000108"/>
            <a:ext cx="1939638" cy="1333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CuadroTexto"/>
          <p:cNvSpPr txBox="1"/>
          <p:nvPr/>
        </p:nvSpPr>
        <p:spPr>
          <a:xfrm>
            <a:off x="642910" y="571480"/>
            <a:ext cx="407196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 partir de entonces, se implementaron medidas  para llevar a cabo la organización técnica de los documentos desde su generación hasta su destino final.</a:t>
            </a:r>
          </a:p>
        </p:txBody>
      </p:sp>
      <p:pic>
        <p:nvPicPr>
          <p:cNvPr id="3" name="Picture 2" descr="http://www.sacerdotes.eu/images/documento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8" y="2143116"/>
            <a:ext cx="1281480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0" name="Picture 2" descr="http://ts4.mm.bing.net/images/thumbnail.aspx?q=1668422440043&amp;id=176374c68a8ac95da4994abb6afb5735&amp;url=http%3a%2f%2fwww.bibliodoc.com%2fcltes%2fcesarchivo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76296" y="3500438"/>
            <a:ext cx="1753355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532" name="AutoShape 4" descr="http://www.bibliodoc.com/cltes/cesarchivo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2534" name="AutoShape 6" descr="http://www.bibliodoc.com/cltes/cesarchivo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6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66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16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26623"/>
            <a:ext cx="507209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Ahora el mal llamado “archivo muerto” se ha empezado a transformar en una fuente de información llamada</a:t>
            </a:r>
            <a:r>
              <a:rPr lang="es-MX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MX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archivo,</a:t>
            </a:r>
            <a:r>
              <a:rPr lang="es-MX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MX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que es su nombre correcto, se prestan mejores servicios y lo más importante: ha cobrado el verdadero valor que tiene.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screen"/>
          <a:srcRect r="1769" b="18749"/>
          <a:stretch>
            <a:fillRect/>
          </a:stretch>
        </p:blipFill>
        <p:spPr bwMode="auto">
          <a:xfrm>
            <a:off x="5429256" y="2357430"/>
            <a:ext cx="3354838" cy="2357454"/>
          </a:xfrm>
          <a:prstGeom prst="flowChartDisplay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357718" y="285728"/>
            <a:ext cx="464343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 igual manera se inició con el diseño y aplicación de instrumentos técnicos para el control de los documentos  y se le ésta dotando de personal capacitado y de recursos materiales y equipo, iniciándose por la estantería.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1428736"/>
            <a:ext cx="2857520" cy="3882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286248" y="428604"/>
            <a:ext cx="464343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Otra de las acciones implementadas para mejorar al archivo, es la aplicación del proceso de selección documental para eliminar los documentos que no tienen alguna utilidad y preservar sólo aquellos que tienen un valor administrativo e histórico.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14346" y="1928802"/>
            <a:ext cx="4857752" cy="3648114"/>
          </a:xfrm>
          <a:prstGeom prst="star32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85786" y="428604"/>
            <a:ext cx="464343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Con esta simple y rápida narración, pudimos observar como una bodega  llamada “archivo muerto”, revivió para convertirse en un centro de información documental llamado </a:t>
            </a:r>
            <a:r>
              <a:rPr lang="es-MX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ARCHIVO. </a:t>
            </a:r>
          </a:p>
        </p:txBody>
      </p:sp>
      <p:grpSp>
        <p:nvGrpSpPr>
          <p:cNvPr id="6" name="5 Grupo"/>
          <p:cNvGrpSpPr/>
          <p:nvPr/>
        </p:nvGrpSpPr>
        <p:grpSpPr>
          <a:xfrm>
            <a:off x="5715008" y="1643050"/>
            <a:ext cx="3203886" cy="3643338"/>
            <a:chOff x="5715008" y="1643050"/>
            <a:chExt cx="3203886" cy="3643338"/>
          </a:xfrm>
        </p:grpSpPr>
        <p:pic>
          <p:nvPicPr>
            <p:cNvPr id="3" name="Picture 6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715008" y="3143248"/>
              <a:ext cx="3203886" cy="2143140"/>
            </a:xfrm>
            <a:prstGeom prst="cloudCallout">
              <a:avLst>
                <a:gd name="adj1" fmla="val -15960"/>
                <a:gd name="adj2" fmla="val 53655"/>
              </a:avLst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072198" y="1643050"/>
              <a:ext cx="2197229" cy="2003094"/>
            </a:xfrm>
            <a:prstGeom prst="star32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28" y="1142984"/>
            <a:ext cx="3905277" cy="2928958"/>
          </a:xfrm>
          <a:prstGeom prst="star10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CuadroTexto"/>
          <p:cNvSpPr txBox="1"/>
          <p:nvPr/>
        </p:nvSpPr>
        <p:spPr>
          <a:xfrm>
            <a:off x="285720" y="571480"/>
            <a:ext cx="521497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Comprender la importancia y darle su lugar al </a:t>
            </a:r>
            <a:r>
              <a:rPr lang="es-MX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archivo</a:t>
            </a:r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dentro de la institución, conlleva de manera implícita a otorgarle una verdadera dimensión a nuestra labor como archivistas, que no es la de guardar o custodiar papeles, sino la de desarrollar una adecuada </a:t>
            </a:r>
            <a:r>
              <a:rPr lang="es-MX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administración de documentos.</a:t>
            </a:r>
          </a:p>
        </p:txBody>
      </p:sp>
    </p:spTree>
  </p:cSld>
  <p:clrMapOvr>
    <a:masterClrMapping/>
  </p:clrMapOvr>
  <p:transition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84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84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85723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8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Elaboró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928662" y="2571744"/>
            <a:ext cx="7500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Subdirección de Administración de Documentos de la Dirección General de Innovación</a:t>
            </a:r>
            <a:endParaRPr lang="es-MX" sz="36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MOTIVACION PELICULA GLADIADOR (Por APOLO FLORES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1285852" y="928670"/>
            <a:ext cx="6786610" cy="5089957"/>
          </a:xfrm>
          <a:prstGeom prst="rect">
            <a:avLst/>
          </a:prstGeom>
        </p:spPr>
      </p:pic>
    </p:spTree>
  </p:cSld>
  <p:clrMapOvr>
    <a:masterClrMapping/>
  </p:clrMapOvr>
  <p:transition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85720" y="714356"/>
            <a:ext cx="50006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El archivo que vamos a describir, es una de tantas bodegas de documentos que existen en la administración pública de un país, de cuyo nombre no puedo acordarme.</a:t>
            </a:r>
            <a:endParaRPr lang="es-MX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2" descr="http://4.bp.blogspot.com/_Akv-BGYFIng/SZlcvoqCtPI/AAAAAAAAC3Y/WkMhQDbrmVY/s400/Arquivo-da-Prefeitur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86380" y="1285860"/>
            <a:ext cx="3500462" cy="4667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36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14282" y="285728"/>
            <a:ext cx="47863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Para empezar, el nombre con el que conocían a la  bodega era el de “archivo muerto” y estaba atendida por una persona sin idea real de lo que es un</a:t>
            </a:r>
            <a:endParaRPr lang="es-MX" sz="4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95878" y="2143116"/>
            <a:ext cx="3905277" cy="2928958"/>
          </a:xfrm>
          <a:prstGeom prst="flowChartPunchedCard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142844" y="5884151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ARCHIVO</a:t>
            </a:r>
          </a:p>
        </p:txBody>
      </p:sp>
    </p:spTree>
  </p:cSld>
  <p:clrMapOvr>
    <a:masterClrMapping/>
  </p:clrMapOvr>
  <p:transition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6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600"/>
                            </p:stCondLst>
                            <p:childTnLst>
                              <p:par>
                                <p:cTn id="1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00"/>
                            </p:stCondLst>
                            <p:childTnLst>
                              <p:par>
                                <p:cTn id="2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14282" y="428604"/>
            <a:ext cx="49292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Esta situación de caos y desorden repercutía, indiscutiblemente, de manera directa en las actividades de la oficina que había producido los documentos.</a:t>
            </a:r>
            <a:endParaRPr lang="es-MX" sz="4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00694" y="3071810"/>
            <a:ext cx="3429004" cy="2571753"/>
          </a:xfrm>
          <a:prstGeom prst="cloud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4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14282" y="797085"/>
            <a:ext cx="44291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Los jefes de las oficinas de la institución de cuyo nombre tampoco me acuerdo, no hacían nada por organizar sus documentos.</a:t>
            </a:r>
            <a:endParaRPr lang="es-MX" sz="4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21977" y="2500306"/>
            <a:ext cx="4322023" cy="3124205"/>
          </a:xfrm>
          <a:prstGeom prst="flowChartDelay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16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14282" y="797085"/>
            <a:ext cx="44291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Cuando los documentos ya no les servían, los enviaban sin ninguna  organización a lo que llamaban el “archivo muerto”.</a:t>
            </a:r>
            <a:endParaRPr lang="es-MX" sz="4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2143116"/>
            <a:ext cx="4286248" cy="3208563"/>
          </a:xfrm>
          <a:prstGeom prst="teardrop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357686" y="714356"/>
            <a:ext cx="44291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Y  así podríamos seguir describiendo las numerosas fallas que había en el manejo y organización de los documentos que la institución producía.</a:t>
            </a:r>
            <a:endParaRPr lang="es-MX" sz="36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357430"/>
            <a:ext cx="3810000" cy="2628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14348" y="3286124"/>
            <a:ext cx="785818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Hasta que un día el hada buena de los archivos, cansada de ver tanto descuido y negligencia,  tomo una decisión: concientizar a los “jefes” sobre el verdadero valor que el </a:t>
            </a:r>
            <a:r>
              <a:rPr lang="es-MX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archivo </a:t>
            </a:r>
            <a:r>
              <a:rPr lang="es-MX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tiene y merece</a:t>
            </a:r>
          </a:p>
        </p:txBody>
      </p:sp>
      <p:pic>
        <p:nvPicPr>
          <p:cNvPr id="1035" name="Picture 11" descr="http://bp1.blogger.com/_B9poble2cA0/R_PmBZnXNbI/AAAAAAAAAOA/5rThuqs4OxM/s400/dibujo-had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71802" y="285728"/>
            <a:ext cx="2997040" cy="2950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20 Grupo"/>
          <p:cNvGrpSpPr/>
          <p:nvPr/>
        </p:nvGrpSpPr>
        <p:grpSpPr>
          <a:xfrm>
            <a:off x="1643042" y="1500174"/>
            <a:ext cx="571504" cy="538153"/>
            <a:chOff x="2571736" y="1357298"/>
            <a:chExt cx="2857520" cy="1538285"/>
          </a:xfrm>
        </p:grpSpPr>
        <p:pic>
          <p:nvPicPr>
            <p:cNvPr id="38930" name="Picture 18" descr="http://pt.dreamstime.com/sinal-igual-thumb2632101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571756" y="1357298"/>
              <a:ext cx="2857500" cy="7858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Picture 18" descr="http://pt.dreamstime.com/sinal-igual-thumb2632101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571736" y="2071678"/>
              <a:ext cx="2857500" cy="8239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21" name="Picture 9" descr="http://www.chooc.com.ar/images/informacion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4810" y="1142984"/>
            <a:ext cx="1143008" cy="1143008"/>
          </a:xfrm>
          <a:prstGeom prst="rect">
            <a:avLst/>
          </a:prstGeom>
          <a:noFill/>
        </p:spPr>
      </p:pic>
      <p:pic>
        <p:nvPicPr>
          <p:cNvPr id="38917" name="Picture 5" descr="http://www.madrid.org/cs/Satellite?blobcol=urldata&amp;blobkey=id&amp;blobtable=MungoBlobs&amp;blobwhere=1220429290943&amp;ssbinary=true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14546" y="1142984"/>
            <a:ext cx="1270817" cy="1191842"/>
          </a:xfrm>
          <a:prstGeom prst="rect">
            <a:avLst/>
          </a:prstGeom>
          <a:noFill/>
        </p:spPr>
      </p:pic>
      <p:pic>
        <p:nvPicPr>
          <p:cNvPr id="38915" name="Picture 3" descr="http://ts1.mm.bing.net/images/thumbnail.aspx?q=1464571267132&amp;id=47b7b021b586d0d47d1fe790452c7bf6&amp;url=http%3a%2f%2fwww.vocero.com%2fimg%2fnoticias%2f1251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7158" y="1071546"/>
            <a:ext cx="1285884" cy="1524011"/>
          </a:xfrm>
          <a:prstGeom prst="rect">
            <a:avLst/>
          </a:prstGeom>
          <a:noFill/>
        </p:spPr>
      </p:pic>
      <p:grpSp>
        <p:nvGrpSpPr>
          <p:cNvPr id="23" name="22 Grupo"/>
          <p:cNvGrpSpPr/>
          <p:nvPr/>
        </p:nvGrpSpPr>
        <p:grpSpPr>
          <a:xfrm>
            <a:off x="3571868" y="1500174"/>
            <a:ext cx="571504" cy="538153"/>
            <a:chOff x="2571736" y="1357298"/>
            <a:chExt cx="2857520" cy="1538285"/>
          </a:xfrm>
        </p:grpSpPr>
        <p:pic>
          <p:nvPicPr>
            <p:cNvPr id="24" name="Picture 18" descr="http://pt.dreamstime.com/sinal-igual-thumb2632101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571756" y="1357298"/>
              <a:ext cx="2857500" cy="7858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5" name="Picture 18" descr="http://pt.dreamstime.com/sinal-igual-thumb2632101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571736" y="2071678"/>
              <a:ext cx="2857500" cy="8239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6" name="25 Grupo"/>
          <p:cNvGrpSpPr/>
          <p:nvPr/>
        </p:nvGrpSpPr>
        <p:grpSpPr>
          <a:xfrm>
            <a:off x="5429256" y="1428736"/>
            <a:ext cx="571504" cy="538153"/>
            <a:chOff x="2571736" y="1357298"/>
            <a:chExt cx="2857520" cy="1538285"/>
          </a:xfrm>
        </p:grpSpPr>
        <p:pic>
          <p:nvPicPr>
            <p:cNvPr id="27" name="Picture 18" descr="http://pt.dreamstime.com/sinal-igual-thumb2632101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571756" y="1357298"/>
              <a:ext cx="2857500" cy="7858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8" name="Picture 18" descr="http://pt.dreamstime.com/sinal-igual-thumb2632101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571736" y="2071678"/>
              <a:ext cx="2857500" cy="8239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2" name="21 Grupo"/>
          <p:cNvGrpSpPr/>
          <p:nvPr/>
        </p:nvGrpSpPr>
        <p:grpSpPr>
          <a:xfrm>
            <a:off x="6072198" y="1142984"/>
            <a:ext cx="2571768" cy="2643205"/>
            <a:chOff x="642910" y="3702587"/>
            <a:chExt cx="3446882" cy="3155413"/>
          </a:xfrm>
        </p:grpSpPr>
        <p:pic>
          <p:nvPicPr>
            <p:cNvPr id="38926" name="Picture 14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642910" y="3702587"/>
              <a:ext cx="3446882" cy="275750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5" name="14 CuadroTexto"/>
            <p:cNvSpPr txBox="1"/>
            <p:nvPr/>
          </p:nvSpPr>
          <p:spPr>
            <a:xfrm>
              <a:off x="714348" y="6488668"/>
              <a:ext cx="3286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Toma de decisiones</a:t>
              </a:r>
              <a:endParaRPr lang="es-MX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1" name="Picture 20" descr="j0316890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928662" y="4071942"/>
            <a:ext cx="1732550" cy="264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28 Llamada de nube"/>
          <p:cNvSpPr/>
          <p:nvPr/>
        </p:nvSpPr>
        <p:spPr>
          <a:xfrm>
            <a:off x="2714612" y="3143248"/>
            <a:ext cx="1357322" cy="928694"/>
          </a:xfrm>
          <a:prstGeom prst="cloudCallout">
            <a:avLst>
              <a:gd name="adj1" fmla="val -83317"/>
              <a:gd name="adj2" fmla="val 65142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" name="Picture 11" descr="http://bp1.blogger.com/_B9poble2cA0/R_PmBZnXNbI/AAAAAAAAAOA/5rThuqs4OxM/s400/dibujo-hada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000364" y="3214686"/>
            <a:ext cx="749665" cy="73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3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443</Words>
  <Application>Microsoft Office PowerPoint</Application>
  <PresentationFormat>Presentación en pantalla (4:3)</PresentationFormat>
  <Paragraphs>18</Paragraphs>
  <Slides>17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Direcion Gral Inovac</dc:creator>
  <cp:lastModifiedBy>Direcion Gral Inovac</cp:lastModifiedBy>
  <cp:revision>69</cp:revision>
  <dcterms:created xsi:type="dcterms:W3CDTF">2010-04-14T22:16:00Z</dcterms:created>
  <dcterms:modified xsi:type="dcterms:W3CDTF">2010-06-03T16:49:23Z</dcterms:modified>
</cp:coreProperties>
</file>